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3" r:id="rId2"/>
    <p:sldId id="345" r:id="rId3"/>
    <p:sldId id="344" r:id="rId4"/>
    <p:sldId id="261" r:id="rId5"/>
    <p:sldId id="278" r:id="rId6"/>
    <p:sldId id="296" r:id="rId7"/>
    <p:sldId id="283" r:id="rId8"/>
    <p:sldId id="279" r:id="rId9"/>
    <p:sldId id="329" r:id="rId10"/>
    <p:sldId id="291" r:id="rId11"/>
    <p:sldId id="285" r:id="rId12"/>
    <p:sldId id="347" r:id="rId13"/>
    <p:sldId id="293" r:id="rId14"/>
    <p:sldId id="294" r:id="rId15"/>
    <p:sldId id="346" r:id="rId16"/>
    <p:sldId id="337" r:id="rId17"/>
    <p:sldId id="297" r:id="rId18"/>
    <p:sldId id="330" r:id="rId19"/>
    <p:sldId id="325" r:id="rId20"/>
    <p:sldId id="326" r:id="rId21"/>
    <p:sldId id="327" r:id="rId22"/>
    <p:sldId id="331" r:id="rId23"/>
    <p:sldId id="332" r:id="rId24"/>
    <p:sldId id="338" r:id="rId25"/>
    <p:sldId id="298" r:id="rId26"/>
    <p:sldId id="351" r:id="rId27"/>
    <p:sldId id="348" r:id="rId28"/>
    <p:sldId id="308" r:id="rId29"/>
    <p:sldId id="295" r:id="rId30"/>
    <p:sldId id="314" r:id="rId31"/>
    <p:sldId id="305" r:id="rId32"/>
    <p:sldId id="309" r:id="rId33"/>
    <p:sldId id="311" r:id="rId34"/>
    <p:sldId id="312" r:id="rId35"/>
    <p:sldId id="304" r:id="rId36"/>
    <p:sldId id="333" r:id="rId37"/>
    <p:sldId id="335" r:id="rId38"/>
    <p:sldId id="334" r:id="rId39"/>
    <p:sldId id="321" r:id="rId40"/>
    <p:sldId id="322" r:id="rId41"/>
    <p:sldId id="323" r:id="rId42"/>
    <p:sldId id="328" r:id="rId43"/>
    <p:sldId id="313" r:id="rId44"/>
    <p:sldId id="315" r:id="rId45"/>
    <p:sldId id="274" r:id="rId46"/>
    <p:sldId id="275" r:id="rId47"/>
    <p:sldId id="276" r:id="rId48"/>
    <p:sldId id="350" r:id="rId49"/>
    <p:sldId id="349" r:id="rId50"/>
    <p:sldId id="324" r:id="rId51"/>
    <p:sldId id="339" r:id="rId52"/>
    <p:sldId id="340" r:id="rId53"/>
    <p:sldId id="341" r:id="rId54"/>
    <p:sldId id="299" r:id="rId55"/>
    <p:sldId id="300" r:id="rId56"/>
    <p:sldId id="301" r:id="rId57"/>
    <p:sldId id="303" r:id="rId58"/>
    <p:sldId id="342" r:id="rId59"/>
    <p:sldId id="34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5EE8B-F99B-46E2-A9AD-0170EA6E8F16}" v="29" dt="2021-01-13T17:47:16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CD50E2A1-9D71-49C2-9E02-B3C65C09BDE8}"/>
  </pc:docChgLst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1-01-13T17:47:16.538" v="1888" actId="207"/>
      <pc:docMkLst>
        <pc:docMk/>
      </pc:docMkLst>
      <pc:sldChg chg="addSp delSp modSp modNotesTx">
        <pc:chgData name="Jay Cao" userId="24e21172780c2dbf" providerId="LiveId" clId="{EB55EE8B-F99B-46E2-A9AD-0170EA6E8F16}" dt="2021-01-13T17:45:31.794" v="1887" actId="6549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1-01-13T17:47:16.538" v="1888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1-01-13T17:47:16.538" v="1888" actId="20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860E650B-3859-43B6-9BCC-4823335007C2}"/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4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1/13/2021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intro-rbac-2021-winter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to/r" TargetMode="External"/><Relationship Id="rId4" Type="http://schemas.openxmlformats.org/officeDocument/2006/relationships/hyperlink" Target="https://rstudio.clou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r4ds.had.co.nz/introduction.html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tensorflow.rstudio.com/tutorials/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bi.r-dbi.org/" TargetMode="External"/><Relationship Id="rId3" Type="http://schemas.openxmlformats.org/officeDocument/2006/relationships/hyperlink" Target="https://haven.tidyverse.org/" TargetMode="External"/><Relationship Id="rId7" Type="http://schemas.openxmlformats.org/officeDocument/2006/relationships/hyperlink" Target="https://rvest.tidyverse.org/" TargetMode="External"/><Relationship Id="rId2" Type="http://schemas.openxmlformats.org/officeDocument/2006/relationships/hyperlink" Target="https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r.r-lib.org/" TargetMode="External"/><Relationship Id="rId5" Type="http://schemas.openxmlformats.org/officeDocument/2006/relationships/hyperlink" Target="http://xml2.r-lib.org/" TargetMode="External"/><Relationship Id="rId4" Type="http://schemas.openxmlformats.org/officeDocument/2006/relationships/hyperlink" Target="https://github.com/jeroen/jsonlite#jsonli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longer.html" TargetMode="External"/><Relationship Id="rId2" Type="http://schemas.openxmlformats.org/officeDocument/2006/relationships/hyperlink" Target="https://dplyr.tidyverse.org/reference/jo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r.tidyverse.org/reference/pivot_wide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chicagobooth.edu/richard.hahn/teaching/FormulaNotation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adv-r.hadley.nz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bookdown.org/" TargetMode="External"/><Relationship Id="rId4" Type="http://schemas.openxmlformats.org/officeDocument/2006/relationships/hyperlink" Target="https://rstudio-education.github.io/hop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learning.utoronto.ca/coursera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wearerladies?lang=en" TargetMode="External"/><Relationship Id="rId3" Type="http://schemas.openxmlformats.org/officeDocument/2006/relationships/hyperlink" Target="https://education.rstudio.com/learn/" TargetMode="External"/><Relationship Id="rId7" Type="http://schemas.openxmlformats.org/officeDocument/2006/relationships/hyperlink" Target="https://twitter.com/hadleywickham" TargetMode="External"/><Relationship Id="rId2" Type="http://schemas.openxmlformats.org/officeDocument/2006/relationships/hyperlink" Target="https://education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rstats" TargetMode="External"/><Relationship Id="rId5" Type="http://schemas.openxmlformats.org/officeDocument/2006/relationships/hyperlink" Target="https://cran.r-project.org/web/views/" TargetMode="External"/><Relationship Id="rId4" Type="http://schemas.openxmlformats.org/officeDocument/2006/relationships/hyperlink" Target="https://resources.rstudio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dbi/bigrquery" TargetMode="External"/><Relationship Id="rId13" Type="http://schemas.openxmlformats.org/officeDocument/2006/relationships/hyperlink" Target="https://cran.r-project.org/web/views/" TargetMode="External"/><Relationship Id="rId3" Type="http://schemas.openxmlformats.org/officeDocument/2006/relationships/hyperlink" Target="https://tensorflow.rstudio.com/" TargetMode="External"/><Relationship Id="rId7" Type="http://schemas.openxmlformats.org/officeDocument/2006/relationships/hyperlink" Target="https://github.com/mkearney/rtweet" TargetMode="External"/><Relationship Id="rId12" Type="http://schemas.openxmlformats.org/officeDocument/2006/relationships/hyperlink" Target="https://rmarkdown.rstudio.com/gallery.html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vest.tidyverse.org/" TargetMode="External"/><Relationship Id="rId11" Type="http://schemas.openxmlformats.org/officeDocument/2006/relationships/hyperlink" Target="https://rmarkdown.rstudio.com/" TargetMode="External"/><Relationship Id="rId5" Type="http://schemas.openxmlformats.org/officeDocument/2006/relationships/hyperlink" Target="https://cran.r-project.org/web/packages/topicmodels/index.html" TargetMode="External"/><Relationship Id="rId10" Type="http://schemas.openxmlformats.org/officeDocument/2006/relationships/hyperlink" Target="https://shiny.rstudio.com/" TargetMode="External"/><Relationship Id="rId4" Type="http://schemas.openxmlformats.org/officeDocument/2006/relationships/hyperlink" Target="https://www.tidytextmining.com/" TargetMode="External"/><Relationship Id="rId9" Type="http://schemas.openxmlformats.org/officeDocument/2006/relationships/hyperlink" Target="https://www.quandl.com/tools/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January 13,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https://tdmdal.github.io/r-intro-rbac-2021-winter/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on your computer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in Cloud (run R without installation)</a:t>
            </a:r>
          </a:p>
          <a:p>
            <a:pPr lvl="1"/>
            <a:r>
              <a:rPr lang="en-CA" dirty="0" err="1"/>
              <a:t>RStudio</a:t>
            </a:r>
            <a:r>
              <a:rPr lang="en-CA" dirty="0"/>
              <a:t>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5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33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Workflow: Three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simple regression</a:t>
            </a:r>
          </a:p>
          <a:p>
            <a:r>
              <a:rPr lang="en-CA" dirty="0"/>
              <a:t>Twitter API</a:t>
            </a:r>
          </a:p>
          <a:p>
            <a:r>
              <a:rPr lang="en-CA" dirty="0"/>
              <a:t>Deep learning </a:t>
            </a:r>
            <a:r>
              <a:rPr lang="en-CA" dirty="0">
                <a:hlinkClick r:id="rId2"/>
              </a:rPr>
              <a:t>“Hello World!”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3300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https://r4ds.had.co.nz/introduction.html</a:t>
            </a:r>
            <a:endParaRPr lang="en-US" dirty="0"/>
          </a:p>
        </p:txBody>
      </p:sp>
      <p:pic>
        <p:nvPicPr>
          <p:cNvPr id="1026" name="Picture 2" descr="https://github.com/ropensci/rtweet/raw/master/man/figures/logo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7" y="1890865"/>
            <a:ext cx="835740" cy="96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16" y="3628020"/>
            <a:ext cx="7325529" cy="2692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5" y="2200255"/>
            <a:ext cx="2350797" cy="132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93" y="2707456"/>
            <a:ext cx="1592826" cy="461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93" y="2528612"/>
            <a:ext cx="1130079" cy="7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Basics of R language </a:t>
            </a:r>
            <a:r>
              <a:rPr lang="en-US" dirty="0">
                <a:highlight>
                  <a:srgbClr val="FFFF00"/>
                </a:highlight>
              </a:rPr>
              <a:t>(minimum to get us started today)</a:t>
            </a:r>
            <a:r>
              <a:rPr lang="en-CA" dirty="0">
                <a:highlight>
                  <a:srgbClr val="FFFF00"/>
                </a:highlight>
              </a:rPr>
              <a:t> </a:t>
            </a:r>
          </a:p>
          <a:p>
            <a:pPr lvl="1"/>
            <a:r>
              <a:rPr lang="en-CA" dirty="0"/>
              <a:t>Expressions and assignment</a:t>
            </a:r>
          </a:p>
          <a:p>
            <a:pPr lvl="1"/>
            <a:r>
              <a:rPr lang="en-CA" dirty="0"/>
              <a:t>Data structure</a:t>
            </a:r>
          </a:p>
          <a:p>
            <a:pPr lvl="1"/>
            <a:r>
              <a:rPr lang="en-CA" dirty="0"/>
              <a:t>Programming structure (see appendix for more)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85067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 (~2 hrs)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Intro to Intro</a:t>
            </a:r>
          </a:p>
          <a:p>
            <a:pPr lvl="1"/>
            <a:r>
              <a:rPr lang="en-CA" dirty="0"/>
              <a:t>What’s R</a:t>
            </a:r>
          </a:p>
          <a:p>
            <a:pPr lvl="1"/>
            <a:r>
              <a:rPr lang="en-CA" dirty="0"/>
              <a:t>Why learn R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Three motivation examples</a:t>
            </a:r>
          </a:p>
          <a:p>
            <a:endParaRPr lang="en-CA" dirty="0"/>
          </a:p>
          <a:p>
            <a:r>
              <a:rPr lang="en-CA" dirty="0"/>
              <a:t>Basics of R language</a:t>
            </a:r>
          </a:p>
          <a:p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5284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 – A Cousin to 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4237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Walk-through of a typical analysis workflow</a:t>
            </a:r>
            <a:endParaRPr lang="en-CA" dirty="0"/>
          </a:p>
          <a:p>
            <a:pPr lvl="1"/>
            <a:r>
              <a:rPr lang="en-CA" dirty="0"/>
              <a:t>Import and manipulate data</a:t>
            </a:r>
          </a:p>
          <a:p>
            <a:pPr lvl="1"/>
            <a:r>
              <a:rPr lang="en-CA" dirty="0"/>
              <a:t>Build models</a:t>
            </a:r>
          </a:p>
          <a:p>
            <a:pPr lvl="1"/>
            <a:r>
              <a:rPr lang="en-CA" dirty="0"/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338557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</a:t>
            </a:r>
          </a:p>
          <a:p>
            <a:pPr lvl="1"/>
            <a:r>
              <a:rPr lang="en-CA" dirty="0"/>
              <a:t>Regression with </a:t>
            </a:r>
            <a:r>
              <a:rPr lang="en-CA"/>
              <a:t>interactive terms</a:t>
            </a:r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Install and load an R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 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past,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pipeline</a:t>
            </a:r>
          </a:p>
          <a:p>
            <a:pPr lvl="1"/>
            <a:r>
              <a:rPr lang="en-US" dirty="0"/>
              <a:t>Tools for web tech…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 time, many choices of functions/libraries to do one task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</a:rPr>
              <a:t>utils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Many other libraries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16593"/>
            <a:ext cx="6005875" cy="43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2"/>
              </a:rPr>
              <a:t>readxl</a:t>
            </a:r>
            <a:r>
              <a:rPr lang="en-US" altLang="en-US" dirty="0"/>
              <a:t> for Excel sheets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3"/>
              </a:rPr>
              <a:t>haven</a:t>
            </a:r>
            <a:r>
              <a:rPr lang="en-US" altLang="en-US" dirty="0"/>
              <a:t> for SPSS, Stata and SAS data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4"/>
              </a:rPr>
              <a:t>jsonlite</a:t>
            </a:r>
            <a:r>
              <a:rPr lang="en-US" altLang="en-US" dirty="0"/>
              <a:t> for JSON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5"/>
              </a:rPr>
              <a:t>xml2</a:t>
            </a:r>
            <a:r>
              <a:rPr lang="en-US" altLang="en-US" dirty="0"/>
              <a:t> for XML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6"/>
              </a:rPr>
              <a:t>httr</a:t>
            </a:r>
            <a:r>
              <a:rPr lang="en-US" altLang="en-US" dirty="0"/>
              <a:t> for web APIs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7"/>
              </a:rPr>
              <a:t>rvest</a:t>
            </a:r>
            <a:r>
              <a:rPr lang="en-US" altLang="en-US" dirty="0"/>
              <a:t> for web scraping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8"/>
              </a:rPr>
              <a:t>DBI</a:t>
            </a:r>
            <a:r>
              <a:rPr lang="en-US" altLang="en-US" dirty="0"/>
              <a:t> for connecting to </a:t>
            </a:r>
            <a:r>
              <a:rPr lang="en-US" altLang="en-US" dirty="0" err="1"/>
              <a:t>DataBase</a:t>
            </a:r>
            <a:r>
              <a:rPr lang="en-US" altLang="en-US" dirty="0"/>
              <a:t> engine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8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Select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Reorder rows: </a:t>
            </a:r>
            <a:r>
              <a:rPr lang="en-CA" sz="2400" b="1" dirty="0">
                <a:latin typeface="Consolas" panose="020B0609020204030204" pitchFamily="49" charset="0"/>
              </a:rPr>
              <a:t>arrange()</a:t>
            </a:r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latin typeface="Consolas" panose="020B0609020204030204" pitchFamily="49" charset="0"/>
              </a:rPr>
              <a:t>summarise()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latin typeface="Consolas" panose="020B0609020204030204" pitchFamily="49" charset="0"/>
              </a:rPr>
              <a:t>group_by</a:t>
            </a:r>
            <a:r>
              <a:rPr lang="en-CA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filter(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</a:p>
        </p:txBody>
      </p:sp>
    </p:spTree>
    <p:extLst>
      <p:ext uri="{BB962C8B-B14F-4D97-AF65-F5344CB8AC3E}">
        <p14:creationId xmlns:p14="http://schemas.microsoft.com/office/powerpoint/2010/main" val="3565913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25625"/>
            <a:ext cx="1071716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new_var1 = </a:t>
            </a:r>
            <a:r>
              <a:rPr lang="en-US" i="1" dirty="0">
                <a:latin typeface="Consolas" panose="020B0609020204030204" pitchFamily="49" charset="0"/>
              </a:rPr>
              <a:t>expression1, …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</p:txBody>
      </p:sp>
    </p:spTree>
    <p:extLst>
      <p:ext uri="{BB962C8B-B14F-4D97-AF65-F5344CB8AC3E}">
        <p14:creationId xmlns:p14="http://schemas.microsoft.com/office/powerpoint/2010/main" val="1089388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</p:txBody>
      </p:sp>
    </p:spTree>
    <p:extLst>
      <p:ext uri="{BB962C8B-B14F-4D97-AF65-F5344CB8AC3E}">
        <p14:creationId xmlns:p14="http://schemas.microsoft.com/office/powerpoint/2010/main" val="138389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05" y="365125"/>
            <a:ext cx="1513508" cy="1172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8007" y="4822239"/>
            <a:ext cx="2190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Statistical Analysis Toolkits / Languages</a:t>
            </a:r>
          </a:p>
          <a:p>
            <a:r>
              <a:rPr lang="en-CA" dirty="0"/>
              <a:t> - JMP</a:t>
            </a:r>
          </a:p>
          <a:p>
            <a:r>
              <a:rPr lang="en-CA" dirty="0"/>
              <a:t> - SPSS</a:t>
            </a:r>
          </a:p>
          <a:p>
            <a:r>
              <a:rPr lang="en-CA" dirty="0"/>
              <a:t> - Stata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0608" y="1745367"/>
            <a:ext cx="181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General purpose languages</a:t>
            </a:r>
          </a:p>
          <a:p>
            <a:r>
              <a:rPr lang="en-CA" dirty="0"/>
              <a:t> - Python</a:t>
            </a:r>
          </a:p>
          <a:p>
            <a:r>
              <a:rPr lang="en-CA" dirty="0"/>
              <a:t> - C/C++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263DB18-0FC7-41BA-ACF8-2941085F7C9E}"/>
              </a:ext>
            </a:extLst>
          </p:cNvPr>
          <p:cNvSpPr/>
          <p:nvPr/>
        </p:nvSpPr>
        <p:spPr>
          <a:xfrm>
            <a:off x="3984638" y="2931796"/>
            <a:ext cx="3320833" cy="2862787"/>
          </a:xfrm>
          <a:prstGeom prst="triangle">
            <a:avLst/>
          </a:prstGeom>
          <a:solidFill>
            <a:schemeClr val="bg1"/>
          </a:solidFill>
          <a:ln w="38100">
            <a:solidFill>
              <a:srgbClr val="398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1E523-B1B7-4051-BDCB-C68A365D4137}"/>
              </a:ext>
            </a:extLst>
          </p:cNvPr>
          <p:cNvSpPr txBox="1"/>
          <p:nvPr/>
        </p:nvSpPr>
        <p:spPr>
          <a:xfrm>
            <a:off x="7310566" y="4822239"/>
            <a:ext cx="2788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Business Analytics Toolkits</a:t>
            </a:r>
          </a:p>
          <a:p>
            <a:r>
              <a:rPr lang="en-CA" dirty="0"/>
              <a:t> - Tableau</a:t>
            </a:r>
          </a:p>
          <a:p>
            <a:r>
              <a:rPr lang="en-CA" dirty="0"/>
              <a:t> - Power BI</a:t>
            </a:r>
          </a:p>
          <a:p>
            <a:r>
              <a:rPr lang="en-CA" dirty="0"/>
              <a:t> - Excel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93B4C7-C167-4ABC-9067-75D2A2F6F560}"/>
              </a:ext>
            </a:extLst>
          </p:cNvPr>
          <p:cNvCxnSpPr>
            <a:cxnSpLocks/>
          </p:cNvCxnSpPr>
          <p:nvPr/>
        </p:nvCxnSpPr>
        <p:spPr>
          <a:xfrm>
            <a:off x="5634895" y="2941956"/>
            <a:ext cx="0" cy="1748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396A4C-23BC-4A6D-90FD-A481963780AB}"/>
              </a:ext>
            </a:extLst>
          </p:cNvPr>
          <p:cNvCxnSpPr>
            <a:cxnSpLocks/>
          </p:cNvCxnSpPr>
          <p:nvPr/>
        </p:nvCxnSpPr>
        <p:spPr>
          <a:xfrm flipH="1">
            <a:off x="3991935" y="4704080"/>
            <a:ext cx="1636705" cy="1080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BBA364-7171-4E2F-99B2-030467DC8F02}"/>
              </a:ext>
            </a:extLst>
          </p:cNvPr>
          <p:cNvCxnSpPr>
            <a:cxnSpLocks/>
            <a:endCxn id="10" idx="4"/>
          </p:cNvCxnSpPr>
          <p:nvPr/>
        </p:nvCxnSpPr>
        <p:spPr>
          <a:xfrm>
            <a:off x="5645054" y="4704080"/>
            <a:ext cx="1660417" cy="109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52" y="4061309"/>
            <a:ext cx="638837" cy="4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3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67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12DA-17FB-442A-BC7F-67D0720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F7E-2FCF-4498-8E6C-160C2778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two data frames</a:t>
            </a:r>
          </a:p>
          <a:p>
            <a:pPr lvl="1"/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hlinkClick r:id="rId2"/>
              </a:rPr>
              <a:t>_join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family in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Reshape data frames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hlinkClick r:id="rId3"/>
              </a:rPr>
              <a:t>pivot_longer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pivot_wider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7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Multiple regressions: 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base R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lm(y ~ x1 + x2, data)</a:t>
            </a:r>
          </a:p>
          <a:p>
            <a:endParaRPr lang="en-CA" dirty="0"/>
          </a:p>
          <a:p>
            <a:r>
              <a:rPr lang="en-CA" dirty="0"/>
              <a:t>Multiple regressions with interactive terms</a:t>
            </a: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lm</a:t>
            </a:r>
            <a:r>
              <a:rPr lang="en-CA" dirty="0">
                <a:latin typeface="Consolas" panose="020B0609020204030204" pitchFamily="49" charset="0"/>
              </a:rPr>
              <a:t>(y ~ x1 + x2 + I(x1 * x2), data)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/>
              <a:t>Regression result summary: </a:t>
            </a:r>
            <a:r>
              <a:rPr lang="en-CA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4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Free Learning Resources -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Advanced 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Hands-On Programming with R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hlinkClick r:id="rId5"/>
              </a:rPr>
              <a:t>bookdown.org</a:t>
            </a:r>
            <a:r>
              <a:rPr lang="en-US" dirty="0"/>
              <a:t>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3" y="1342823"/>
            <a:ext cx="1955010" cy="293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9" y="1342823"/>
            <a:ext cx="2003084" cy="293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9" y="3685351"/>
            <a:ext cx="2236663" cy="29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Video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4"/>
              </a:rPr>
              <a:t>UofT</a:t>
            </a:r>
            <a:r>
              <a:rPr lang="en-US" dirty="0">
                <a:hlinkClick r:id="rId4"/>
              </a:rPr>
              <a:t> students</a:t>
            </a:r>
            <a:r>
              <a:rPr lang="en-US" dirty="0"/>
              <a:t> (also mostly free if you just audit the courses)</a:t>
            </a:r>
          </a:p>
          <a:p>
            <a:pPr lvl="1"/>
            <a:r>
              <a:rPr lang="en-US" dirty="0"/>
              <a:t>Search R and learn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1E94-196A-4CAB-A76B-C85E37F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65DD-EBC2-4C92-976D-7F50FC16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RStudio</a:t>
            </a:r>
            <a:r>
              <a:rPr lang="en-US" dirty="0">
                <a:hlinkClick r:id="rId2"/>
              </a:rPr>
              <a:t> Education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Choose Your Learning Paths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CRAN Task View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6"/>
              </a:rPr>
              <a:t>#</a:t>
            </a:r>
            <a:r>
              <a:rPr lang="en-US" dirty="0" err="1">
                <a:hlinkClick r:id="rId6"/>
              </a:rPr>
              <a:t>rstat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hadleywickham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WeAreRLadies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67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Walk-through of a typical analysis workflow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Appendix: more on </a:t>
            </a:r>
            <a:r>
              <a:rPr lang="en-US" dirty="0">
                <a:highlight>
                  <a:srgbClr val="FFFF00"/>
                </a:highlight>
              </a:rPr>
              <a:t>programming structure</a:t>
            </a:r>
            <a:endParaRPr lang="en-CA" dirty="0">
              <a:highlight>
                <a:srgbClr val="FFFF00"/>
              </a:highlight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3004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8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Finance</a:t>
            </a:r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C7F46-C0A2-4CF0-8842-80205362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4" y="3997005"/>
            <a:ext cx="3279075" cy="202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0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3" y="14428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6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https://www.r-graph-gallery.com/</a:t>
            </a:r>
          </a:p>
          <a:p>
            <a:r>
              <a:rPr lang="en-US" dirty="0">
                <a:hlinkClick r:id="rId7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3793705"/>
            <a:ext cx="2593260" cy="25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(e.g. interface to </a:t>
            </a:r>
            <a:r>
              <a:rPr lang="en-US" dirty="0" err="1">
                <a:hlinkClick r:id="rId2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Tensorflow</a:t>
            </a:r>
            <a:r>
              <a:rPr lang="en-US" dirty="0"/>
              <a:t>)</a:t>
            </a:r>
          </a:p>
          <a:p>
            <a:r>
              <a:rPr lang="en-US" dirty="0"/>
              <a:t>Natural language processing (ex. </a:t>
            </a:r>
            <a:r>
              <a:rPr lang="en-US" dirty="0" err="1">
                <a:hlinkClick r:id="rId4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topicmodels</a:t>
            </a:r>
            <a:r>
              <a:rPr lang="en-US" dirty="0"/>
              <a:t>)</a:t>
            </a:r>
          </a:p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(ex. </a:t>
            </a:r>
            <a:r>
              <a:rPr lang="en-US" dirty="0" err="1">
                <a:hlinkClick r:id="rId6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(ex. Twitter: </a:t>
            </a:r>
            <a:r>
              <a:rPr lang="en-US" dirty="0" err="1">
                <a:hlinkClick r:id="rId7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8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9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10"/>
              </a:rPr>
              <a:t>https://shiny.rstudio.com/</a:t>
            </a:r>
            <a:r>
              <a:rPr lang="en-US" dirty="0"/>
              <a:t>)</a:t>
            </a:r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11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12"/>
              </a:rPr>
              <a:t>here</a:t>
            </a:r>
            <a:r>
              <a:rPr lang="en-US" dirty="0"/>
              <a:t>.)</a:t>
            </a:r>
          </a:p>
          <a:p>
            <a:r>
              <a:rPr lang="en-US" dirty="0"/>
              <a:t>… (see </a:t>
            </a:r>
            <a:r>
              <a:rPr lang="en-US" b="1" dirty="0">
                <a:hlinkClick r:id="rId13"/>
              </a:rPr>
              <a:t>R Task View</a:t>
            </a:r>
            <a:r>
              <a:rPr lang="en-US" dirty="0"/>
              <a:t> for more)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 collecting data from different sources daily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 trading strategy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2615</Words>
  <Application>Microsoft Office PowerPoint</Application>
  <PresentationFormat>Widescreen</PresentationFormat>
  <Paragraphs>603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Office Theme</vt:lpstr>
      <vt:lpstr>Intro to R</vt:lpstr>
      <vt:lpstr>Plan for Today (~2 hrs)</vt:lpstr>
      <vt:lpstr>What’s R?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</vt:lpstr>
      <vt:lpstr>Why learn R (What can R do for You)?</vt:lpstr>
      <vt:lpstr>Setup R</vt:lpstr>
      <vt:lpstr>What’s RStudio?</vt:lpstr>
      <vt:lpstr>RStudio Cloud</vt:lpstr>
      <vt:lpstr>Google Colab</vt:lpstr>
      <vt:lpstr>Data Analysis Workflow: Three Examples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Tibble – A Cousin to Data Frame</vt:lpstr>
      <vt:lpstr>Programming Structure: Control Flows</vt:lpstr>
      <vt:lpstr>Programming Structure: Functions</vt:lpstr>
      <vt:lpstr>Plan for Today</vt:lpstr>
      <vt:lpstr>Extending the regression example</vt:lpstr>
      <vt:lpstr>Using R libraries</vt:lpstr>
      <vt:lpstr>Many choices, which one to use</vt:lpstr>
      <vt:lpstr>Many choices, which one to use</vt:lpstr>
      <vt:lpstr>Our Choice: extending the regression example</vt:lpstr>
      <vt:lpstr>Load a CSV file</vt:lpstr>
      <vt:lpstr>Load Data – Many other libraries</vt:lpstr>
      <vt:lpstr>Data Manipulation: dplyr basics</vt:lpstr>
      <vt:lpstr>Data Manipulation: filter()</vt:lpstr>
      <vt:lpstr>Data Manipulation: mutate()</vt:lpstr>
      <vt:lpstr>Data Manipulation: select()</vt:lpstr>
      <vt:lpstr>Data Manipulation: Data Pipe (%&gt;%)</vt:lpstr>
      <vt:lpstr>Data Manipulation: Data Pipe (%&gt;%)</vt:lpstr>
      <vt:lpstr>Data Manipulation: Data Pipe (%&gt;%)</vt:lpstr>
      <vt:lpstr>Data Manipulation: Others</vt:lpstr>
      <vt:lpstr>Regression</vt:lpstr>
      <vt:lpstr>Report</vt:lpstr>
      <vt:lpstr>Free Learning Resources - Books</vt:lpstr>
      <vt:lpstr>Free Learning Resources – Video Courses</vt:lpstr>
      <vt:lpstr>Free Learning Resources – Others</vt:lpstr>
      <vt:lpstr>Plan for Today</vt:lpstr>
      <vt:lpstr>Programming Structure: Control Flows</vt:lpstr>
      <vt:lpstr>Sequential</vt:lpstr>
      <vt:lpstr>Sequential</vt:lpstr>
      <vt:lpstr>Sequential</vt:lpstr>
      <vt:lpstr>Conditional (if…else…)</vt:lpstr>
      <vt:lpstr>Conditional (if…else…)</vt:lpstr>
      <vt:lpstr>Conditional (if…else if…else…)</vt:lpstr>
      <vt:lpstr>Iteration</vt:lpstr>
      <vt:lpstr>Programming Structure: Functions</vt:lpstr>
      <vt:lpstr>Programming Structure: Functions</vt:lpstr>
      <vt:lpstr>Programming Structure: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236</cp:revision>
  <dcterms:created xsi:type="dcterms:W3CDTF">2018-04-05T21:49:57Z</dcterms:created>
  <dcterms:modified xsi:type="dcterms:W3CDTF">2021-01-13T17:47:25Z</dcterms:modified>
</cp:coreProperties>
</file>